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6" r:id="rId3"/>
    <p:sldId id="267" r:id="rId4"/>
    <p:sldId id="260" r:id="rId5"/>
    <p:sldId id="261" r:id="rId6"/>
    <p:sldId id="263" r:id="rId7"/>
    <p:sldId id="264" r:id="rId8"/>
    <p:sldId id="259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5F96A-FFCC-439C-BCFE-6C9A0C200BBC}" type="datetimeFigureOut">
              <a:rPr lang="en-GB" smtClean="0"/>
              <a:t>10/07/2017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29E39-0DC0-4FD1-9407-820BA03EA7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651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A811-BF87-41D3-9026-604E3FEB0AC3}" type="datetimeFigureOut">
              <a:rPr lang="en-GB" smtClean="0"/>
              <a:t>10/07/2017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5FE6-6A99-41E9-8876-7C20632FD4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25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A811-BF87-41D3-9026-604E3FEB0AC3}" type="datetimeFigureOut">
              <a:rPr lang="en-GB" smtClean="0"/>
              <a:t>10/07/2017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5FE6-6A99-41E9-8876-7C20632FD4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65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A811-BF87-41D3-9026-604E3FEB0AC3}" type="datetimeFigureOut">
              <a:rPr lang="en-GB" smtClean="0"/>
              <a:t>10/07/2017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5FE6-6A99-41E9-8876-7C20632FD4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78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A811-BF87-41D3-9026-604E3FEB0AC3}" type="datetimeFigureOut">
              <a:rPr lang="en-GB" smtClean="0"/>
              <a:t>10/07/2017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5FE6-6A99-41E9-8876-7C20632FD4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76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A811-BF87-41D3-9026-604E3FEB0AC3}" type="datetimeFigureOut">
              <a:rPr lang="en-GB" smtClean="0"/>
              <a:t>10/07/2017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5FE6-6A99-41E9-8876-7C20632FD4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6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A811-BF87-41D3-9026-604E3FEB0AC3}" type="datetimeFigureOut">
              <a:rPr lang="en-GB" smtClean="0"/>
              <a:t>10/07/2017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5FE6-6A99-41E9-8876-7C20632FD4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32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A811-BF87-41D3-9026-604E3FEB0AC3}" type="datetimeFigureOut">
              <a:rPr lang="en-GB" smtClean="0"/>
              <a:t>10/07/2017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5FE6-6A99-41E9-8876-7C20632FD4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19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A811-BF87-41D3-9026-604E3FEB0AC3}" type="datetimeFigureOut">
              <a:rPr lang="en-GB" smtClean="0"/>
              <a:t>10/07/2017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5FE6-6A99-41E9-8876-7C20632FD4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65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A811-BF87-41D3-9026-604E3FEB0AC3}" type="datetimeFigureOut">
              <a:rPr lang="en-GB" smtClean="0"/>
              <a:t>10/07/2017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5FE6-6A99-41E9-8876-7C20632FD4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7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A811-BF87-41D3-9026-604E3FEB0AC3}" type="datetimeFigureOut">
              <a:rPr lang="en-GB" smtClean="0"/>
              <a:t>10/07/2017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5FE6-6A99-41E9-8876-7C20632FD4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58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A811-BF87-41D3-9026-604E3FEB0AC3}" type="datetimeFigureOut">
              <a:rPr lang="en-GB" smtClean="0"/>
              <a:t>10/07/2017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5FE6-6A99-41E9-8876-7C20632FD4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75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2A811-BF87-41D3-9026-604E3FEB0AC3}" type="datetimeFigureOut">
              <a:rPr lang="en-GB" smtClean="0"/>
              <a:t>10/07/2017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25FE6-6A99-41E9-8876-7C20632FD4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0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olyn.Campbell@obhe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lagiarism.org/" TargetMode="External"/><Relationship Id="rId3" Type="http://schemas.openxmlformats.org/officeDocument/2006/relationships/hyperlink" Target="http://www.enqa.eu/" TargetMode="External"/><Relationship Id="rId7" Type="http://schemas.openxmlformats.org/officeDocument/2006/relationships/hyperlink" Target="http://www.obhe.org/" TargetMode="External"/><Relationship Id="rId2" Type="http://schemas.openxmlformats.org/officeDocument/2006/relationships/hyperlink" Target="http://aisp.apfei.edu.au/content/academic-integrity-polici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qaa.ac.uk/" TargetMode="External"/><Relationship Id="rId5" Type="http://schemas.openxmlformats.org/officeDocument/2006/relationships/hyperlink" Target="http://www.teqsa.gov.au/" TargetMode="External"/><Relationship Id="rId10" Type="http://schemas.openxmlformats.org/officeDocument/2006/relationships/hyperlink" Target="http://www.chea.org/" TargetMode="External"/><Relationship Id="rId4" Type="http://schemas.openxmlformats.org/officeDocument/2006/relationships/hyperlink" Target="https://www.legislation.gov.au/" TargetMode="External"/><Relationship Id="rId9" Type="http://schemas.openxmlformats.org/officeDocument/2006/relationships/hyperlink" Target="http://www.hec.gov.p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ilypost.co.u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bh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01141"/>
          </a:xfrm>
        </p:spPr>
        <p:txBody>
          <a:bodyPr>
            <a:normAutofit/>
          </a:bodyPr>
          <a:lstStyle/>
          <a:p>
            <a:r>
              <a:rPr lang="en-GB" sz="3600" dirty="0"/>
              <a:t>Combatting Academic Corruption: Plagiarism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Carolyn Campbell</a:t>
            </a:r>
          </a:p>
          <a:p>
            <a:r>
              <a:rPr lang="en-GB" dirty="0"/>
              <a:t>Observatory on Borderless Higher Education </a:t>
            </a:r>
          </a:p>
          <a:p>
            <a:r>
              <a:rPr lang="en-GB" dirty="0">
                <a:hlinkClick r:id="rId2"/>
              </a:rPr>
              <a:t>Carolyn.Campbell@obhe.org</a:t>
            </a:r>
            <a:endParaRPr lang="en-GB" dirty="0"/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5221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 and acknowledgements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http://aisp.apfei.edu.au/content/academic-integrity-policies.html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www.enqa.eu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https://www.legislation.gov.au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5"/>
              </a:rPr>
              <a:t>www.teqsa.gov.au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6"/>
              </a:rPr>
              <a:t>www.qaa.ac.uk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7"/>
              </a:rPr>
              <a:t>www.obhe.org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IPPHEAE – Impact of policies for Plagiarism in Higher Education Across Europe </a:t>
            </a:r>
            <a:r>
              <a:rPr lang="en-GB" dirty="0">
                <a:hlinkClick r:id="rId8"/>
              </a:rPr>
              <a:t>www.plagiarism.org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9"/>
              </a:rPr>
              <a:t>www.hec.gov.pk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10"/>
              </a:rPr>
              <a:t>www.chea.org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Best Practice Strategies to Promote Academic Integrity in Online Education (2009) WCET, UT Telecampus of University of Texas System and Instructional Technology Council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14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Plagiarism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“an act of copying the ideas or words of another person without giving credit to that person”</a:t>
            </a:r>
          </a:p>
          <a:p>
            <a:r>
              <a:rPr lang="en-GB" dirty="0"/>
              <a:t>not unique to higher education</a:t>
            </a:r>
          </a:p>
          <a:p>
            <a:r>
              <a:rPr lang="en-GB" dirty="0"/>
              <a:t>inadvertent</a:t>
            </a:r>
          </a:p>
          <a:p>
            <a:r>
              <a:rPr lang="en-GB" dirty="0"/>
              <a:t>subconscious </a:t>
            </a:r>
          </a:p>
          <a:p>
            <a:r>
              <a:rPr lang="en-GB" dirty="0"/>
              <a:t>deliberate</a:t>
            </a:r>
          </a:p>
          <a:p>
            <a:r>
              <a:rPr lang="en-GB" dirty="0"/>
              <a:t>contractual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56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Plagiarism: external quality assurance policy and actions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Expectations and standard setting</a:t>
            </a:r>
          </a:p>
          <a:p>
            <a:endParaRPr lang="en-GB" dirty="0"/>
          </a:p>
          <a:p>
            <a:r>
              <a:rPr lang="en-GB" dirty="0"/>
              <a:t>Guidance</a:t>
            </a:r>
          </a:p>
          <a:p>
            <a:endParaRPr lang="en-GB" dirty="0"/>
          </a:p>
          <a:p>
            <a:r>
              <a:rPr lang="en-GB" dirty="0"/>
              <a:t>Investigation</a:t>
            </a:r>
          </a:p>
          <a:p>
            <a:pPr lvl="1"/>
            <a:r>
              <a:rPr lang="en-GB" dirty="0"/>
              <a:t>Within review processes </a:t>
            </a:r>
          </a:p>
          <a:p>
            <a:pPr lvl="1"/>
            <a:r>
              <a:rPr lang="en-GB" dirty="0"/>
              <a:t>Sector wide </a:t>
            </a:r>
          </a:p>
          <a:p>
            <a:endParaRPr lang="en-GB" dirty="0"/>
          </a:p>
          <a:p>
            <a:r>
              <a:rPr lang="en-GB" dirty="0"/>
              <a:t>Referral to other stakeholders  </a:t>
            </a:r>
          </a:p>
        </p:txBody>
      </p:sp>
    </p:spTree>
    <p:extLst>
      <p:ext uri="{BB962C8B-B14F-4D97-AF65-F5344CB8AC3E}">
        <p14:creationId xmlns:p14="http://schemas.microsoft.com/office/powerpoint/2010/main" val="406911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External Standards and Expectations: a multinational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European Standards and Guidelines for Quality Assurance (2015)</a:t>
            </a:r>
          </a:p>
          <a:p>
            <a:r>
              <a:rPr lang="en-GB" dirty="0"/>
              <a:t>Internal quality assurance</a:t>
            </a:r>
          </a:p>
          <a:p>
            <a:pPr lvl="1"/>
            <a:r>
              <a:rPr lang="en-GB" dirty="0"/>
              <a:t>ESG 1.1 Policy for Quality Assurance  - Guidance - quality assurance policy ”supports academic integrity and freedom and is vigilant against academic fraud”</a:t>
            </a:r>
          </a:p>
          <a:p>
            <a:r>
              <a:rPr lang="en-GB" dirty="0"/>
              <a:t>External Quality Assurance</a:t>
            </a:r>
          </a:p>
          <a:p>
            <a:pPr lvl="1"/>
            <a:r>
              <a:rPr lang="en-GB" dirty="0"/>
              <a:t>ESG 2.2 Consideration of international quality assurance. “EQA should address the effectiveness of internal quality assurance processes” </a:t>
            </a:r>
          </a:p>
        </p:txBody>
      </p:sp>
    </p:spTree>
    <p:extLst>
      <p:ext uri="{BB962C8B-B14F-4D97-AF65-F5344CB8AC3E}">
        <p14:creationId xmlns:p14="http://schemas.microsoft.com/office/powerpoint/2010/main" val="697283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External Standards and Expectations: legislative authority  - Australia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Higher Education Standards Framework (2015) </a:t>
            </a:r>
          </a:p>
          <a:p>
            <a:pPr marL="0" indent="0">
              <a:buNone/>
            </a:pPr>
            <a:r>
              <a:rPr lang="en-GB" dirty="0"/>
              <a:t>5. Institutional Quality Assurance</a:t>
            </a:r>
          </a:p>
          <a:p>
            <a:pPr marL="0" indent="0">
              <a:buNone/>
            </a:pPr>
            <a:r>
              <a:rPr lang="en-GB" dirty="0"/>
              <a:t>5.2 Academic and Research Integrity – four points for providers</a:t>
            </a:r>
          </a:p>
          <a:p>
            <a:pPr lvl="1"/>
            <a:r>
              <a:rPr lang="en-GB" dirty="0"/>
              <a:t>Have policies to promote and uphold academic and research integrity and institutional policies and procedures to address misconduct</a:t>
            </a:r>
          </a:p>
          <a:p>
            <a:pPr lvl="1"/>
            <a:r>
              <a:rPr lang="en-GB" dirty="0"/>
              <a:t>Preventative action taken to mitigate risks to academics and research integrity</a:t>
            </a:r>
          </a:p>
          <a:p>
            <a:pPr lvl="1"/>
            <a:r>
              <a:rPr lang="en-GB" dirty="0"/>
              <a:t>Students provided with guidance on what constitutes academic research misconduct</a:t>
            </a:r>
          </a:p>
          <a:p>
            <a:pPr lvl="1"/>
            <a:r>
              <a:rPr lang="en-GB" dirty="0"/>
              <a:t>Accountability for academic and research integrity is maintained in arrangements with any other party involved in the provision of higher education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57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quality assurance agencies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Include academic integrity in standards and policies </a:t>
            </a:r>
          </a:p>
          <a:p>
            <a:pPr lvl="1"/>
            <a:r>
              <a:rPr lang="en-GB" dirty="0"/>
              <a:t>UK Quality Code: Expectations A 3.2 and B6 Indicator 14</a:t>
            </a:r>
          </a:p>
          <a:p>
            <a:pPr lvl="1"/>
            <a:r>
              <a:rPr lang="en-GB" dirty="0"/>
              <a:t>HEC Pakistan Plagiarism Policy</a:t>
            </a:r>
          </a:p>
          <a:p>
            <a:r>
              <a:rPr lang="en-GB" dirty="0"/>
              <a:t>Identify and report on issues – at national and provider level </a:t>
            </a:r>
          </a:p>
          <a:p>
            <a:pPr lvl="1"/>
            <a:r>
              <a:rPr lang="en-GB" dirty="0"/>
              <a:t>QAA Viewpoint (February 2016) Plagiarism in UK higher education</a:t>
            </a:r>
          </a:p>
          <a:p>
            <a:pPr lvl="1"/>
            <a:r>
              <a:rPr lang="en-GB" dirty="0"/>
              <a:t>QAA Plagiarism in Higher Education (August 2016) focusing on custom essay writing services </a:t>
            </a:r>
          </a:p>
          <a:p>
            <a:r>
              <a:rPr lang="en-GB" dirty="0"/>
              <a:t>Guidance for providers – awareness raising and publications</a:t>
            </a:r>
          </a:p>
          <a:p>
            <a:pPr lvl="1"/>
            <a:r>
              <a:rPr lang="en-GB" dirty="0"/>
              <a:t> TEQSA Guidance Note: </a:t>
            </a:r>
            <a:r>
              <a:rPr lang="en-GB" i="1" dirty="0"/>
              <a:t>Academic Integrity</a:t>
            </a:r>
          </a:p>
          <a:p>
            <a:pPr lvl="1"/>
            <a:r>
              <a:rPr lang="en-GB" dirty="0"/>
              <a:t>  Orientation sessions and video conferencing  - HEC Pakistan</a:t>
            </a:r>
          </a:p>
          <a:p>
            <a:pPr lvl="1"/>
            <a:r>
              <a:rPr lang="en-GB" dirty="0"/>
              <a:t>  Supporting and Enhancing the Experience of International Students in the UK – QAA (June 2015)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614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Internal quality assurance: what do providers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Institutional policy and processes on academic integrity for staff and students </a:t>
            </a:r>
          </a:p>
          <a:p>
            <a:pPr lvl="1"/>
            <a:r>
              <a:rPr lang="en-GB" dirty="0"/>
              <a:t>Honor codes, Codes of conduct, Academic conduct/misconduct, Academic Integrity</a:t>
            </a:r>
          </a:p>
          <a:p>
            <a:pPr lvl="1"/>
            <a:r>
              <a:rPr lang="en-GB" dirty="0"/>
              <a:t>Sanctions     </a:t>
            </a:r>
          </a:p>
          <a:p>
            <a:r>
              <a:rPr lang="en-GB" dirty="0"/>
              <a:t>Work with students and staff to avoid plagiarism</a:t>
            </a:r>
          </a:p>
          <a:p>
            <a:pPr lvl="1"/>
            <a:r>
              <a:rPr lang="en-GB" dirty="0"/>
              <a:t>Induction processes</a:t>
            </a:r>
          </a:p>
          <a:p>
            <a:pPr lvl="1"/>
            <a:r>
              <a:rPr lang="en-GB" dirty="0"/>
              <a:t>Use both formative and punitive of plagiarism detection software tools</a:t>
            </a:r>
          </a:p>
          <a:p>
            <a:pPr lvl="1"/>
            <a:r>
              <a:rPr lang="en-GB" dirty="0"/>
              <a:t>Develop ‘robust and varied assessments to make deliberate plagiarism difficult’</a:t>
            </a:r>
          </a:p>
          <a:p>
            <a:pPr marL="0" indent="0">
              <a:buNone/>
            </a:pPr>
            <a:r>
              <a:rPr lang="en-GB" dirty="0"/>
              <a:t> But is a stronger focus on the transparency, consistency and fairness of the assessment of student learning across and within institutions necessary in quality assurance both internal and external?   </a:t>
            </a:r>
          </a:p>
        </p:txBody>
      </p:sp>
    </p:spTree>
    <p:extLst>
      <p:ext uri="{BB962C8B-B14F-4D97-AF65-F5344CB8AC3E}">
        <p14:creationId xmlns:p14="http://schemas.microsoft.com/office/powerpoint/2010/main" val="210493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works?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 number of students caught cheating at universities in Wales rose 50% over a three year period to 2014</a:t>
            </a:r>
          </a:p>
          <a:p>
            <a:pPr marL="0" indent="0">
              <a:buNone/>
            </a:pPr>
            <a:r>
              <a:rPr lang="en-GB" dirty="0"/>
              <a:t>A student union view was that: </a:t>
            </a:r>
          </a:p>
          <a:p>
            <a:pPr marL="0" indent="0">
              <a:buNone/>
            </a:pPr>
            <a:r>
              <a:rPr lang="en-GB" dirty="0"/>
              <a:t>“Don’t believe it is a new trend, cases of student misconduct have sadly always existed” </a:t>
            </a:r>
          </a:p>
          <a:p>
            <a:pPr marL="0" indent="0">
              <a:buNone/>
            </a:pPr>
            <a:r>
              <a:rPr lang="en-GB" dirty="0"/>
              <a:t>“What has developed over recent years is a much more coordinated approach to monitoring and online submission tools that pick up any irregularities and causes for concern.”   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www.dailypost.co.uk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3185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From punitive and negative to positive and educative approaches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“Training and awareness are key. While it may be accepted wisdom and practice that one should not plagiarise, to punish without ensuring awareness is a failing of the system rather than of the student”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Christopher Hill “ Knowledge Creators or Knowledge Hijackers? Plagiarism in International Education” – OBHE News Analysis, February 2017 </a:t>
            </a:r>
            <a:r>
              <a:rPr lang="en-GB" dirty="0">
                <a:hlinkClick r:id="rId2"/>
              </a:rPr>
              <a:t>www.obhe.org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1803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DC5BEB070FD14C8DB71FA99E1372F4" ma:contentTypeVersion="4" ma:contentTypeDescription="Create a new document." ma:contentTypeScope="" ma:versionID="543817987ea3bfd749728e1f58adf9d3">
  <xsd:schema xmlns:xsd="http://www.w3.org/2001/XMLSchema" xmlns:xs="http://www.w3.org/2001/XMLSchema" xmlns:p="http://schemas.microsoft.com/office/2006/metadata/properties" xmlns:ns2="7a99382b-a66f-4155-b9b0-3eed1890821e" xmlns:ns3="a3fb5c41-55e2-42a7-87bb-f19ea7cbf72e" targetNamespace="http://schemas.microsoft.com/office/2006/metadata/properties" ma:root="true" ma:fieldsID="119a92552dd46314287cbe59e8531c16" ns2:_="" ns3:_="">
    <xsd:import namespace="7a99382b-a66f-4155-b9b0-3eed1890821e"/>
    <xsd:import namespace="a3fb5c41-55e2-42a7-87bb-f19ea7cbf7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9382b-a66f-4155-b9b0-3eed189082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b5c41-55e2-42a7-87bb-f19ea7cbf72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A95A96-0760-4B76-ACEC-48C865ED681A}"/>
</file>

<file path=customXml/itemProps2.xml><?xml version="1.0" encoding="utf-8"?>
<ds:datastoreItem xmlns:ds="http://schemas.openxmlformats.org/officeDocument/2006/customXml" ds:itemID="{4433415E-F1F6-4E56-96A2-A906A65A7AF8}"/>
</file>

<file path=customXml/itemProps3.xml><?xml version="1.0" encoding="utf-8"?>
<ds:datastoreItem xmlns:ds="http://schemas.openxmlformats.org/officeDocument/2006/customXml" ds:itemID="{AA4DBB36-5EFB-4CA9-BD35-9037C1C0E747}"/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704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Combatting Academic Corruption: Plagiarism </vt:lpstr>
      <vt:lpstr>Plagiarism</vt:lpstr>
      <vt:lpstr>Plagiarism: external quality assurance policy and actions    </vt:lpstr>
      <vt:lpstr>External Standards and Expectations: a multinational example</vt:lpstr>
      <vt:lpstr>External Standards and Expectations: legislative authority  - Australia</vt:lpstr>
      <vt:lpstr>What do quality assurance agencies do?</vt:lpstr>
      <vt:lpstr>Internal quality assurance: what do providers do?</vt:lpstr>
      <vt:lpstr>What works? </vt:lpstr>
      <vt:lpstr>From punitive and negative to positive and educative approaches </vt:lpstr>
      <vt:lpstr>Resources and acknowledgements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Combatting Academic Corruption: Plagiarism</dc:title>
  <dc:creator>Carolyn Campbell</dc:creator>
  <cp:lastModifiedBy>Brian Christopher Kelley</cp:lastModifiedBy>
  <cp:revision>26</cp:revision>
  <dcterms:created xsi:type="dcterms:W3CDTF">2017-07-05T09:40:59Z</dcterms:created>
  <dcterms:modified xsi:type="dcterms:W3CDTF">2017-07-10T10:56:36Z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0x01010022DC5BEB070FD14C8DB71FA99E1372F4</vt:lpwstr>
  </property>
</Properties>
</file>