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s/slide8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2.xml" ContentType="application/vnd.openxmlformats-officedocument.presentationml.slide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9.xml" ContentType="application/vnd.openxmlformats-officedocument.presentationml.slide+xml"/>
  <Override PartName="/ppt/slides/slide11.xml" ContentType="application/vnd.openxmlformats-officedocument.presentationml.slide+xml"/>
  <Override PartName="/ppt/slideMasters/slideMaster1.xml" ContentType="application/vnd.openxmlformats-officedocument.presentationml.slideMaster+xml"/>
  <Override PartName="/ppt/slideLayouts/slideLayout10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1.xml" ContentType="application/vnd.openxmlformats-officedocument.theme+xml"/>
  <Override PartName="/ppt/handoutMasters/handoutMaster1.xml" ContentType="application/vnd.openxmlformats-officedocument.presentationml.handoutMaster+xml"/>
  <Override PartName="/ppt/theme/theme2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handoutMasterIdLst>
    <p:handoutMasterId r:id="rId14"/>
  </p:handoutMasterIdLst>
  <p:sldIdLst>
    <p:sldId id="274" r:id="rId2"/>
    <p:sldId id="259" r:id="rId3"/>
    <p:sldId id="269" r:id="rId4"/>
    <p:sldId id="279" r:id="rId5"/>
    <p:sldId id="268" r:id="rId6"/>
    <p:sldId id="263" r:id="rId7"/>
    <p:sldId id="266" r:id="rId8"/>
    <p:sldId id="272" r:id="rId9"/>
    <p:sldId id="275" r:id="rId10"/>
    <p:sldId id="276" r:id="rId11"/>
    <p:sldId id="280" r:id="rId12"/>
    <p:sldId id="281" r:id="rId13"/>
  </p:sldIdLst>
  <p:sldSz cx="9144000" cy="6858000" type="screen4x3"/>
  <p:notesSz cx="9296400" cy="6881813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72" d="100"/>
          <a:sy n="72" d="100"/>
        </p:scale>
        <p:origin x="1002" y="5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customXml" Target="../customXml/item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20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customXml" Target="../customXml/item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5265809" y="0"/>
            <a:ext cx="4028440" cy="345286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E0E10B2C-9D3F-44F6-81E8-5CBB1CA99164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5265809" y="6536528"/>
            <a:ext cx="4028440" cy="345285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D284DDCE-14E0-44C1-B5BD-565625925B7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843603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38917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6515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33308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233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82881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6208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6212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919759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96861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098661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09268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00">
            <a:alpha val="900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C257E4F-9E81-1045-8AC8-B9942F871340}" type="datetimeFigureOut">
              <a:rPr lang="en-US" smtClean="0"/>
              <a:t>12/9/2016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14F74E-7052-1A42-9832-3DFDCC02FA1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3657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97273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/>
              <a:cs typeface="Arial"/>
            </a:endParaRPr>
          </a:p>
          <a:p>
            <a:pPr algn="ctr"/>
            <a:r>
              <a:rPr lang="en-US" sz="3200" dirty="0">
                <a:latin typeface="Arial"/>
                <a:cs typeface="Arial"/>
              </a:rPr>
              <a:t>Combatting Academic Corruption:</a:t>
            </a:r>
          </a:p>
          <a:p>
            <a:pPr algn="ctr"/>
            <a:r>
              <a:rPr lang="en-US" sz="3200" dirty="0">
                <a:latin typeface="Arial"/>
                <a:cs typeface="Arial"/>
              </a:rPr>
              <a:t>What Might the International Quality Assurance Community Do?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WEBINAR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December 12, 2016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en-US" sz="3600" dirty="0">
              <a:latin typeface="Arial"/>
              <a:cs typeface="Arial"/>
            </a:endParaRPr>
          </a:p>
          <a:p>
            <a:pPr algn="ctr"/>
            <a:endParaRPr lang="en-US" sz="3600" dirty="0">
              <a:latin typeface="Arial"/>
              <a:cs typeface="Arial"/>
            </a:endParaRPr>
          </a:p>
        </p:txBody>
      </p:sp>
      <p:pic>
        <p:nvPicPr>
          <p:cNvPr id="2" name="Picture 1" descr="20yr-logo-copyr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88" y="657050"/>
            <a:ext cx="6394951" cy="25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8548733"/>
      </p:ext>
    </p:extLst>
  </p:cSld>
  <p:clrMapOvr>
    <a:masterClrMapping/>
  </p:clrMapOvr>
  <p:transition spd="slow">
    <p:wipe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hamedbha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 t="10778" r="-137" b="23227"/>
          <a:stretch/>
        </p:blipFill>
        <p:spPr>
          <a:xfrm>
            <a:off x="296088" y="1516530"/>
            <a:ext cx="2936299" cy="3562230"/>
          </a:xfrm>
          <a:prstGeom prst="rect">
            <a:avLst/>
          </a:prstGeom>
        </p:spPr>
      </p:pic>
      <p:pic>
        <p:nvPicPr>
          <p:cNvPr id="5" name="Picture 4" descr="Mary_Beth_Marklei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54" b="7464"/>
          <a:stretch/>
        </p:blipFill>
        <p:spPr>
          <a:xfrm>
            <a:off x="4810844" y="1516530"/>
            <a:ext cx="3185385" cy="3562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8088" y="227225"/>
            <a:ext cx="343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Panelists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78759"/>
            <a:ext cx="42257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/>
                <a:cs typeface="Arial"/>
              </a:rPr>
              <a:t>Goolam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Mohamedbai</a:t>
            </a:r>
            <a:endParaRPr lang="en-US" sz="2800" i="1" dirty="0"/>
          </a:p>
          <a:p>
            <a:pPr algn="ctr"/>
            <a:r>
              <a:rPr lang="en-US" sz="2800" i="1" dirty="0">
                <a:latin typeface="Arial"/>
                <a:cs typeface="Arial"/>
              </a:rPr>
              <a:t>Former Secretary-General of Association of African Association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3139" y="5445988"/>
            <a:ext cx="384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Mary Beth </a:t>
            </a:r>
            <a:r>
              <a:rPr lang="en-US" sz="2800" dirty="0" err="1">
                <a:latin typeface="Arial"/>
                <a:cs typeface="Arial"/>
              </a:rPr>
              <a:t>Marklein</a:t>
            </a:r>
            <a:endParaRPr lang="en-US" sz="2800" dirty="0">
              <a:latin typeface="Arial"/>
              <a:cs typeface="Arial"/>
            </a:endParaRPr>
          </a:p>
          <a:p>
            <a:pPr algn="ctr"/>
            <a:r>
              <a:rPr lang="en-US" sz="2800" dirty="0">
                <a:latin typeface="Arial"/>
                <a:cs typeface="Arial"/>
              </a:rPr>
              <a:t>Reporter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University World News</a:t>
            </a:r>
          </a:p>
        </p:txBody>
      </p:sp>
    </p:spTree>
    <p:extLst>
      <p:ext uri="{BB962C8B-B14F-4D97-AF65-F5344CB8AC3E}">
        <p14:creationId xmlns:p14="http://schemas.microsoft.com/office/powerpoint/2010/main" val="1516314399"/>
      </p:ext>
    </p:extLst>
  </p:cSld>
  <p:clrMapOvr>
    <a:masterClrMapping/>
  </p:clrMapOvr>
  <p:transition spd="slow">
    <p:wipe dir="r"/>
  </p:transition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96" y="651367"/>
            <a:ext cx="83639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Combatting Academic Corruption:</a:t>
            </a:r>
          </a:p>
          <a:p>
            <a:pPr algn="ctr"/>
            <a:r>
              <a:rPr lang="en-US" sz="3600" dirty="0">
                <a:latin typeface="Arial"/>
                <a:cs typeface="Arial"/>
              </a:rPr>
              <a:t>What  Might </a:t>
            </a:r>
            <a:r>
              <a:rPr lang="en-US" sz="3600">
                <a:latin typeface="Arial"/>
                <a:cs typeface="Arial"/>
              </a:rPr>
              <a:t>the International </a:t>
            </a:r>
            <a:r>
              <a:rPr lang="en-US" sz="3600" dirty="0">
                <a:latin typeface="Arial"/>
                <a:cs typeface="Arial"/>
              </a:rPr>
              <a:t>Quality Assurance Do?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229" y="-5425"/>
            <a:ext cx="87505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800" dirty="0">
              <a:latin typeface="Arial"/>
              <a:cs typeface="Arial"/>
            </a:endParaRPr>
          </a:p>
          <a:p>
            <a:pPr algn="ctr"/>
            <a:endParaRPr lang="en-US" sz="8800" dirty="0">
              <a:latin typeface="Arial"/>
              <a:cs typeface="Arial"/>
            </a:endParaRPr>
          </a:p>
          <a:p>
            <a:pPr algn="ctr"/>
            <a:r>
              <a:rPr lang="en-US" sz="8800" dirty="0">
                <a:latin typeface="Arial"/>
                <a:cs typeface="Arial"/>
              </a:rPr>
              <a:t>Q &amp; A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Arial"/>
                <a:cs typeface="Arial"/>
              </a:rPr>
              <a:t>and focus on action steps</a:t>
            </a:r>
          </a:p>
        </p:txBody>
      </p:sp>
    </p:spTree>
    <p:extLst>
      <p:ext uri="{BB962C8B-B14F-4D97-AF65-F5344CB8AC3E}">
        <p14:creationId xmlns:p14="http://schemas.microsoft.com/office/powerpoint/2010/main" val="840018332"/>
      </p:ext>
    </p:extLst>
  </p:cSld>
  <p:clrMapOvr>
    <a:masterClrMapping/>
  </p:clrMapOvr>
  <p:transition spd="slow">
    <p:wipe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2897273"/>
            <a:ext cx="9144000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3200" dirty="0">
              <a:latin typeface="Arial"/>
              <a:cs typeface="Arial"/>
            </a:endParaRPr>
          </a:p>
          <a:p>
            <a:pPr algn="ctr"/>
            <a:r>
              <a:rPr lang="en-US" sz="3200" dirty="0">
                <a:latin typeface="Arial"/>
                <a:cs typeface="Arial"/>
              </a:rPr>
              <a:t>Combatting Academic Corruption:</a:t>
            </a:r>
          </a:p>
          <a:p>
            <a:pPr algn="ctr"/>
            <a:r>
              <a:rPr lang="en-US" sz="3200" dirty="0">
                <a:latin typeface="Arial"/>
                <a:cs typeface="Arial"/>
              </a:rPr>
              <a:t>What Might the International Quality Assurance Community Do?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3200" b="1" dirty="0">
                <a:solidFill>
                  <a:srgbClr val="FF0000"/>
                </a:solidFill>
                <a:latin typeface="Arial"/>
                <a:cs typeface="Arial"/>
              </a:rPr>
              <a:t>WEBINAR WRAP-UP</a:t>
            </a:r>
          </a:p>
          <a:p>
            <a:pPr algn="ctr"/>
            <a:endParaRPr lang="en-US" sz="24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r>
              <a:rPr lang="en-US" sz="2400" b="1" dirty="0">
                <a:latin typeface="Arial"/>
                <a:cs typeface="Arial"/>
              </a:rPr>
              <a:t>December 12, 2016</a:t>
            </a:r>
          </a:p>
          <a:p>
            <a:pPr algn="ctr"/>
            <a:endParaRPr lang="en-US" sz="3200" b="1" dirty="0">
              <a:solidFill>
                <a:srgbClr val="FF0000"/>
              </a:solidFill>
              <a:latin typeface="Arial"/>
              <a:cs typeface="Arial"/>
            </a:endParaRPr>
          </a:p>
          <a:p>
            <a:pPr algn="ctr"/>
            <a:endParaRPr lang="en-US" sz="3600" dirty="0">
              <a:latin typeface="Arial"/>
              <a:cs typeface="Arial"/>
            </a:endParaRPr>
          </a:p>
          <a:p>
            <a:pPr algn="ctr"/>
            <a:endParaRPr lang="en-US" sz="3600" dirty="0">
              <a:latin typeface="Arial"/>
              <a:cs typeface="Arial"/>
            </a:endParaRPr>
          </a:p>
        </p:txBody>
      </p:sp>
      <p:pic>
        <p:nvPicPr>
          <p:cNvPr id="2" name="Picture 1" descr="20yr-logo-copyright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1488" y="657050"/>
            <a:ext cx="6394951" cy="25717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80896378"/>
      </p:ext>
    </p:extLst>
  </p:cSld>
  <p:clrMapOvr>
    <a:masterClrMapping/>
  </p:clrMapOvr>
  <p:transition spd="slow">
    <p:wipe dir="r"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3" name="TextBox 1"/>
          <p:cNvSpPr txBox="1">
            <a:spLocks noChangeArrowheads="1"/>
          </p:cNvSpPr>
          <p:nvPr/>
        </p:nvSpPr>
        <p:spPr bwMode="auto">
          <a:xfrm>
            <a:off x="2590800" y="533400"/>
            <a:ext cx="28654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r>
              <a:rPr lang="en-US"/>
              <a:t>Advisory Statement</a:t>
            </a:r>
          </a:p>
        </p:txBody>
      </p:sp>
      <p:pic>
        <p:nvPicPr>
          <p:cNvPr id="49154" name="Picture 2" descr="Advisory_Statement-FINAL-072816-cm-2.pdf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0"/>
            <a:ext cx="5962650" cy="7239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22643852"/>
      </p:ext>
    </p:extLst>
  </p:cSld>
  <p:clrMapOvr>
    <a:masterClrMapping/>
  </p:clrMapOvr>
  <p:transition spd="slow">
    <p:wipe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creen Shot 2016-12-06 at 6.24.10 PM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2616"/>
          <a:stretch/>
        </p:blipFill>
        <p:spPr>
          <a:xfrm>
            <a:off x="4452768" y="1980337"/>
            <a:ext cx="3823634" cy="3831284"/>
          </a:xfrm>
          <a:prstGeom prst="rect">
            <a:avLst/>
          </a:prstGeom>
        </p:spPr>
      </p:pic>
      <p:pic>
        <p:nvPicPr>
          <p:cNvPr id="3" name="Picture 2" descr="degree_mills_effective_practice.pd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9928" y="1827085"/>
            <a:ext cx="3065028" cy="383128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18953" y="350758"/>
            <a:ext cx="851724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dirty="0">
                <a:latin typeface="Arial"/>
                <a:cs typeface="Arial"/>
              </a:rPr>
              <a:t>BACKGROUND</a:t>
            </a:r>
          </a:p>
        </p:txBody>
      </p:sp>
      <p:sp>
        <p:nvSpPr>
          <p:cNvPr id="5" name="TextBox 4"/>
          <p:cNvSpPr txBox="1"/>
          <p:nvPr/>
        </p:nvSpPr>
        <p:spPr>
          <a:xfrm>
            <a:off x="439928" y="5919343"/>
            <a:ext cx="306502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2009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561391" y="5919343"/>
            <a:ext cx="12116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dirty="0">
                <a:latin typeface="Arial"/>
                <a:cs typeface="Arial"/>
              </a:rPr>
              <a:t>2015</a:t>
            </a:r>
          </a:p>
        </p:txBody>
      </p:sp>
    </p:spTree>
    <p:extLst>
      <p:ext uri="{BB962C8B-B14F-4D97-AF65-F5344CB8AC3E}">
        <p14:creationId xmlns:p14="http://schemas.microsoft.com/office/powerpoint/2010/main" val="925803581"/>
      </p:ext>
    </p:extLst>
  </p:cSld>
  <p:clrMapOvr>
    <a:masterClrMapping/>
  </p:clrMapOvr>
  <p:transition spd="slow">
    <p:wipe dir="r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FF_jdaniel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9" y="1556001"/>
            <a:ext cx="2859338" cy="3020176"/>
          </a:xfrm>
          <a:prstGeom prst="rect">
            <a:avLst/>
          </a:prstGeom>
        </p:spPr>
      </p:pic>
      <p:pic>
        <p:nvPicPr>
          <p:cNvPr id="3" name="Picture 2" descr="Manja Klemenc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021"/>
          <a:stretch/>
        </p:blipFill>
        <p:spPr>
          <a:xfrm>
            <a:off x="5361513" y="1563097"/>
            <a:ext cx="2966101" cy="3013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8088" y="227225"/>
            <a:ext cx="343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Panelists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4471955"/>
            <a:ext cx="48485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/>
              <a:cs typeface="Arial"/>
            </a:endParaRPr>
          </a:p>
          <a:p>
            <a:pPr algn="ctr"/>
            <a:endParaRPr lang="en-US" sz="2800" dirty="0">
              <a:latin typeface="Arial"/>
              <a:cs typeface="Arial"/>
            </a:endParaRPr>
          </a:p>
          <a:p>
            <a:pPr algn="ctr"/>
            <a:r>
              <a:rPr lang="en-US" sz="2800" dirty="0">
                <a:latin typeface="Arial"/>
                <a:cs typeface="Arial"/>
              </a:rPr>
              <a:t>Sir John Daniel,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Contact </a:t>
            </a:r>
            <a:r>
              <a:rPr lang="en-US" sz="2800" dirty="0" err="1">
                <a:latin typeface="Arial"/>
                <a:cs typeface="Arial"/>
              </a:rPr>
              <a:t>North|Contact</a:t>
            </a:r>
            <a:r>
              <a:rPr lang="en-US" sz="2800" dirty="0">
                <a:latin typeface="Arial"/>
                <a:cs typeface="Arial"/>
              </a:rPr>
              <a:t> Nord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3411" y="4833949"/>
            <a:ext cx="31377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Arial"/>
                <a:cs typeface="Arial"/>
              </a:rPr>
              <a:t>Manja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Klemenčič</a:t>
            </a:r>
            <a:endParaRPr lang="en-US" sz="2800" dirty="0">
              <a:latin typeface="Arial"/>
              <a:cs typeface="Arial"/>
            </a:endParaRPr>
          </a:p>
          <a:p>
            <a:pPr algn="ctr"/>
            <a:r>
              <a:rPr lang="en-US" sz="2800" dirty="0">
                <a:latin typeface="Arial"/>
                <a:cs typeface="Arial"/>
              </a:rPr>
              <a:t>Lecturer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241553191"/>
      </p:ext>
    </p:extLst>
  </p:cSld>
  <p:clrMapOvr>
    <a:masterClrMapping/>
  </p:clrMapOvr>
  <p:transition spd="slow">
    <p:wipe dir="r"/>
  </p:transition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ohamedbhai.jp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5387" t="10778" r="-137" b="23227"/>
          <a:stretch/>
        </p:blipFill>
        <p:spPr>
          <a:xfrm>
            <a:off x="296088" y="1516530"/>
            <a:ext cx="2936299" cy="3562230"/>
          </a:xfrm>
          <a:prstGeom prst="rect">
            <a:avLst/>
          </a:prstGeom>
        </p:spPr>
      </p:pic>
      <p:pic>
        <p:nvPicPr>
          <p:cNvPr id="5" name="Picture 4" descr="Mary_Beth_Marklein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17254" b="7464"/>
          <a:stretch/>
        </p:blipFill>
        <p:spPr>
          <a:xfrm>
            <a:off x="4810844" y="1516530"/>
            <a:ext cx="3185385" cy="356222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8088" y="227225"/>
            <a:ext cx="343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Panelists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078759"/>
            <a:ext cx="4225782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err="1">
                <a:latin typeface="Arial"/>
                <a:cs typeface="Arial"/>
              </a:rPr>
              <a:t>Goolam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Mohamedbai</a:t>
            </a:r>
            <a:endParaRPr lang="en-US" sz="2800" i="1" dirty="0"/>
          </a:p>
          <a:p>
            <a:pPr algn="ctr"/>
            <a:r>
              <a:rPr lang="en-US" sz="2800" i="1" dirty="0">
                <a:latin typeface="Arial"/>
                <a:cs typeface="Arial"/>
              </a:rPr>
              <a:t>Former Secretary-General of Association of African Universities</a:t>
            </a:r>
            <a:endParaRPr lang="en-US" sz="2800" dirty="0">
              <a:latin typeface="Arial"/>
              <a:cs typeface="Arial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733139" y="5445988"/>
            <a:ext cx="3848080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>
                <a:latin typeface="Arial"/>
                <a:cs typeface="Arial"/>
              </a:rPr>
              <a:t>Mary Beth </a:t>
            </a:r>
            <a:r>
              <a:rPr lang="en-US" sz="2800" dirty="0" err="1">
                <a:latin typeface="Arial"/>
                <a:cs typeface="Arial"/>
              </a:rPr>
              <a:t>Marklein</a:t>
            </a:r>
            <a:endParaRPr lang="en-US" sz="2800" dirty="0">
              <a:latin typeface="Arial"/>
              <a:cs typeface="Arial"/>
            </a:endParaRPr>
          </a:p>
          <a:p>
            <a:pPr algn="ctr"/>
            <a:r>
              <a:rPr lang="en-US" sz="2800" dirty="0">
                <a:latin typeface="Arial"/>
                <a:cs typeface="Arial"/>
              </a:rPr>
              <a:t>Reporter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University World News</a:t>
            </a:r>
          </a:p>
        </p:txBody>
      </p:sp>
    </p:spTree>
    <p:extLst>
      <p:ext uri="{BB962C8B-B14F-4D97-AF65-F5344CB8AC3E}">
        <p14:creationId xmlns:p14="http://schemas.microsoft.com/office/powerpoint/2010/main" val="249357031"/>
      </p:ext>
    </p:extLst>
  </p:cSld>
  <p:clrMapOvr>
    <a:masterClrMapping/>
  </p:clrMapOvr>
  <p:transition spd="slow">
    <p:wipe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42780" y="230925"/>
            <a:ext cx="7907804" cy="72135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n-US" sz="4000" dirty="0">
                <a:solidFill>
                  <a:srgbClr val="660066"/>
                </a:solidFill>
                <a:latin typeface="Arial"/>
                <a:cs typeface="Arial"/>
              </a:rPr>
              <a:t>QUESTIONS</a:t>
            </a:r>
          </a:p>
          <a:p>
            <a:pPr marL="285750" lvl="0" indent="-285750">
              <a:buFont typeface="Arial"/>
              <a:buChar char="•"/>
            </a:pPr>
            <a:endParaRPr lang="en-US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In what areas of corruption might the international quality assurance community take a prominent role?</a:t>
            </a:r>
          </a:p>
          <a:p>
            <a:pPr marL="285750" lvl="0" indent="-285750">
              <a:buFont typeface="Arial"/>
              <a:buChar char="•"/>
            </a:pPr>
            <a:endParaRPr lang="en-US" sz="4000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What kinds of actions might the community take?</a:t>
            </a:r>
          </a:p>
          <a:p>
            <a:pPr marL="285750" lvl="0" indent="-285750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How do we galvanize our quality assurance colleagues to provide leadership to combat corruption? </a:t>
            </a:r>
          </a:p>
          <a:p>
            <a:pPr marL="285750" indent="-285750">
              <a:buFont typeface="Arial"/>
              <a:buChar char="•"/>
            </a:pPr>
            <a:endParaRPr lang="en-US" sz="3600" dirty="0"/>
          </a:p>
        </p:txBody>
      </p:sp>
    </p:spTree>
    <p:extLst>
      <p:ext uri="{BB962C8B-B14F-4D97-AF65-F5344CB8AC3E}">
        <p14:creationId xmlns:p14="http://schemas.microsoft.com/office/powerpoint/2010/main" val="2477273920"/>
      </p:ext>
    </p:extLst>
  </p:cSld>
  <p:clrMapOvr>
    <a:masterClrMapping/>
  </p:clrMapOvr>
  <p:transition spd="slow">
    <p:wipe dir="r"/>
  </p:transition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81259" y="-442607"/>
            <a:ext cx="7657681" cy="735586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endParaRPr lang="en-US" sz="3600" dirty="0"/>
          </a:p>
          <a:p>
            <a:pPr lvl="0" algn="ctr"/>
            <a:r>
              <a:rPr lang="en-US" sz="4000" dirty="0">
                <a:solidFill>
                  <a:srgbClr val="660066"/>
                </a:solidFill>
                <a:latin typeface="Arial"/>
                <a:cs typeface="Arial"/>
              </a:rPr>
              <a:t>QUESTIONS</a:t>
            </a:r>
            <a:endParaRPr lang="en-US" sz="3600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endParaRPr lang="en-US" sz="3600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As the international quality assurance community moves forward, who are our natural allies and stakeholders and how do we reach out to them? </a:t>
            </a:r>
          </a:p>
          <a:p>
            <a:pPr lvl="0"/>
            <a:endParaRPr lang="en-US" sz="3600" dirty="0">
              <a:latin typeface="Arial"/>
              <a:cs typeface="Arial"/>
            </a:endParaRPr>
          </a:p>
          <a:p>
            <a:pPr marL="285750" lvl="0" indent="-285750">
              <a:buFont typeface="Arial"/>
              <a:buChar char="•"/>
            </a:pPr>
            <a:r>
              <a:rPr lang="en-US" sz="3600" dirty="0">
                <a:latin typeface="Arial"/>
                <a:cs typeface="Arial"/>
              </a:rPr>
              <a:t>How might responses to these questions provide a foundation for the development of an action plan? </a:t>
            </a:r>
          </a:p>
          <a:p>
            <a:endParaRPr lang="en-US" sz="36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812867154"/>
      </p:ext>
    </p:extLst>
  </p:cSld>
  <p:clrMapOvr>
    <a:masterClrMapping/>
  </p:clrMapOvr>
  <p:transition spd="slow">
    <p:wipe dir="r"/>
  </p:transition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STAFF_jdaniel20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4819" y="1556001"/>
            <a:ext cx="2859338" cy="3020176"/>
          </a:xfrm>
          <a:prstGeom prst="rect">
            <a:avLst/>
          </a:prstGeom>
        </p:spPr>
      </p:pic>
      <p:pic>
        <p:nvPicPr>
          <p:cNvPr id="3" name="Picture 2" descr="Manja Klemencic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" b="25021"/>
          <a:stretch/>
        </p:blipFill>
        <p:spPr>
          <a:xfrm>
            <a:off x="5361513" y="1563097"/>
            <a:ext cx="2966101" cy="301308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328088" y="227225"/>
            <a:ext cx="343625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>
                <a:latin typeface="Arial"/>
                <a:cs typeface="Arial"/>
              </a:rPr>
              <a:t>Panelists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-1" y="4471955"/>
            <a:ext cx="4848581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2400" dirty="0">
              <a:latin typeface="Arial"/>
              <a:cs typeface="Arial"/>
            </a:endParaRPr>
          </a:p>
          <a:p>
            <a:pPr algn="ctr"/>
            <a:endParaRPr lang="en-US" sz="2800" dirty="0">
              <a:latin typeface="Arial"/>
              <a:cs typeface="Arial"/>
            </a:endParaRPr>
          </a:p>
          <a:p>
            <a:pPr algn="ctr"/>
            <a:r>
              <a:rPr lang="en-US" sz="2800" dirty="0">
                <a:latin typeface="Arial"/>
                <a:cs typeface="Arial"/>
              </a:rPr>
              <a:t>Sir John Daniel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Contact </a:t>
            </a:r>
            <a:r>
              <a:rPr lang="en-US" sz="2800" dirty="0" err="1">
                <a:latin typeface="Arial"/>
                <a:cs typeface="Arial"/>
              </a:rPr>
              <a:t>North|Contact</a:t>
            </a:r>
            <a:r>
              <a:rPr lang="en-US" sz="2800" dirty="0">
                <a:latin typeface="Arial"/>
                <a:cs typeface="Arial"/>
              </a:rPr>
              <a:t> Nord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5553411" y="4833949"/>
            <a:ext cx="313772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2800" dirty="0" err="1">
                <a:latin typeface="Arial"/>
                <a:cs typeface="Arial"/>
              </a:rPr>
              <a:t>Manja</a:t>
            </a:r>
            <a:r>
              <a:rPr lang="en-US" sz="2800" dirty="0">
                <a:latin typeface="Arial"/>
                <a:cs typeface="Arial"/>
              </a:rPr>
              <a:t> </a:t>
            </a:r>
            <a:r>
              <a:rPr lang="en-US" sz="2800" dirty="0" err="1">
                <a:latin typeface="Arial"/>
                <a:cs typeface="Arial"/>
              </a:rPr>
              <a:t>Klemenčič</a:t>
            </a:r>
            <a:endParaRPr lang="en-US" sz="2800" dirty="0">
              <a:latin typeface="Arial"/>
              <a:cs typeface="Arial"/>
            </a:endParaRPr>
          </a:p>
          <a:p>
            <a:pPr algn="ctr"/>
            <a:r>
              <a:rPr lang="en-US" sz="2800" dirty="0">
                <a:latin typeface="Arial"/>
                <a:cs typeface="Arial"/>
              </a:rPr>
              <a:t>Lecturer</a:t>
            </a:r>
          </a:p>
          <a:p>
            <a:pPr algn="ctr"/>
            <a:r>
              <a:rPr lang="en-US" sz="2800" dirty="0">
                <a:latin typeface="Arial"/>
                <a:cs typeface="Arial"/>
              </a:rPr>
              <a:t>Harvard University</a:t>
            </a:r>
          </a:p>
        </p:txBody>
      </p:sp>
    </p:spTree>
    <p:extLst>
      <p:ext uri="{BB962C8B-B14F-4D97-AF65-F5344CB8AC3E}">
        <p14:creationId xmlns:p14="http://schemas.microsoft.com/office/powerpoint/2010/main" val="1866194400"/>
      </p:ext>
    </p:extLst>
  </p:cSld>
  <p:clrMapOvr>
    <a:masterClrMapping/>
  </p:clrMapOvr>
  <p:transition spd="slow">
    <p:wipe dir="r"/>
  </p:transition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93496" y="651367"/>
            <a:ext cx="8363982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latin typeface="Arial"/>
                <a:cs typeface="Arial"/>
              </a:rPr>
              <a:t>Combatting Academic Corruption:</a:t>
            </a:r>
          </a:p>
          <a:p>
            <a:pPr algn="ctr"/>
            <a:r>
              <a:rPr lang="en-US" sz="3600" dirty="0">
                <a:latin typeface="Arial"/>
                <a:cs typeface="Arial"/>
              </a:rPr>
              <a:t>What  Might </a:t>
            </a:r>
            <a:r>
              <a:rPr lang="en-US" sz="3600">
                <a:latin typeface="Arial"/>
                <a:cs typeface="Arial"/>
              </a:rPr>
              <a:t>the International </a:t>
            </a:r>
            <a:r>
              <a:rPr lang="en-US" sz="3600" dirty="0">
                <a:latin typeface="Arial"/>
                <a:cs typeface="Arial"/>
              </a:rPr>
              <a:t>Quality Assurance Do?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240229" y="-5425"/>
            <a:ext cx="8750504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en-US" sz="8800" dirty="0">
              <a:latin typeface="Arial"/>
              <a:cs typeface="Arial"/>
            </a:endParaRPr>
          </a:p>
          <a:p>
            <a:pPr algn="ctr"/>
            <a:endParaRPr lang="en-US" sz="8800" dirty="0">
              <a:latin typeface="Arial"/>
              <a:cs typeface="Arial"/>
            </a:endParaRPr>
          </a:p>
          <a:p>
            <a:pPr algn="ctr"/>
            <a:r>
              <a:rPr lang="en-US" sz="8800" dirty="0">
                <a:latin typeface="Arial"/>
                <a:cs typeface="Arial"/>
              </a:rPr>
              <a:t>Q &amp; A</a:t>
            </a:r>
          </a:p>
          <a:p>
            <a:pPr algn="ctr"/>
            <a:r>
              <a:rPr lang="en-US" sz="6600" dirty="0">
                <a:solidFill>
                  <a:srgbClr val="FF0000"/>
                </a:solidFill>
                <a:latin typeface="Arial"/>
                <a:cs typeface="Arial"/>
              </a:rPr>
              <a:t>and focus on action steps</a:t>
            </a:r>
          </a:p>
        </p:txBody>
      </p:sp>
    </p:spTree>
    <p:extLst>
      <p:ext uri="{BB962C8B-B14F-4D97-AF65-F5344CB8AC3E}">
        <p14:creationId xmlns:p14="http://schemas.microsoft.com/office/powerpoint/2010/main" val="1668564301"/>
      </p:ext>
    </p:extLst>
  </p:cSld>
  <p:clrMapOvr>
    <a:masterClrMapping/>
  </p:clrMapOvr>
  <p:transition spd="slow">
    <p:wipe dir="r"/>
  </p:transition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2DC5BEB070FD14C8DB71FA99E1372F4" ma:contentTypeVersion="4" ma:contentTypeDescription="Create a new document." ma:contentTypeScope="" ma:versionID="543817987ea3bfd749728e1f58adf9d3">
  <xsd:schema xmlns:xsd="http://www.w3.org/2001/XMLSchema" xmlns:xs="http://www.w3.org/2001/XMLSchema" xmlns:p="http://schemas.microsoft.com/office/2006/metadata/properties" xmlns:ns2="7a99382b-a66f-4155-b9b0-3eed1890821e" xmlns:ns3="a3fb5c41-55e2-42a7-87bb-f19ea7cbf72e" targetNamespace="http://schemas.microsoft.com/office/2006/metadata/properties" ma:root="true" ma:fieldsID="119a92552dd46314287cbe59e8531c16" ns2:_="" ns3:_="">
    <xsd:import namespace="7a99382b-a66f-4155-b9b0-3eed1890821e"/>
    <xsd:import namespace="a3fb5c41-55e2-42a7-87bb-f19ea7cbf72e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7a99382b-a66f-4155-b9b0-3eed1890821e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3fb5c41-55e2-42a7-87bb-f19ea7cbf72e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90D649C-3B15-431B-B3F2-F692C8DAC11B}"/>
</file>

<file path=customXml/itemProps2.xml><?xml version="1.0" encoding="utf-8"?>
<ds:datastoreItem xmlns:ds="http://schemas.openxmlformats.org/officeDocument/2006/customXml" ds:itemID="{055EAF7B-4DBB-48A9-BEEA-18914B775D42}"/>
</file>

<file path=customXml/itemProps3.xml><?xml version="1.0" encoding="utf-8"?>
<ds:datastoreItem xmlns:ds="http://schemas.openxmlformats.org/officeDocument/2006/customXml" ds:itemID="{9CE70498-83F7-479D-A2CD-2F749914A3EB}"/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229</Words>
  <Application>Microsoft Office PowerPoint</Application>
  <PresentationFormat>On-screen Show (4:3)</PresentationFormat>
  <Paragraphs>73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12</vt:i4>
      </vt:variant>
    </vt:vector>
  </HeadingPairs>
  <TitlesOfParts>
    <vt:vector size="16" baseType="lpstr">
      <vt:lpstr>ＭＳ Ｐゴシック</vt:lpstr>
      <vt:lpstr>Arial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Stamenka Trumbic</dc:creator>
  <cp:lastModifiedBy>Brian Kelley</cp:lastModifiedBy>
  <cp:revision>35</cp:revision>
  <cp:lastPrinted>2016-12-09T14:41:29Z</cp:lastPrinted>
  <dcterms:created xsi:type="dcterms:W3CDTF">2016-12-04T11:23:43Z</dcterms:created>
  <dcterms:modified xsi:type="dcterms:W3CDTF">2016-12-09T14:42:23Z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0x01010022DC5BEB070FD14C8DB71FA99E1372F4</vt:lpwstr>
  </property>
</Properties>
</file>