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58" r:id="rId7"/>
    <p:sldId id="266" r:id="rId8"/>
    <p:sldId id="260" r:id="rId9"/>
    <p:sldId id="267" r:id="rId10"/>
    <p:sldId id="263" r:id="rId11"/>
    <p:sldId id="264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133600"/>
            <a:ext cx="7620000" cy="2133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-228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228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133600"/>
            <a:ext cx="7620000" cy="2133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-228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228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838200"/>
            <a:ext cx="7924800" cy="441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Verdana" pitchFamily="34" charset="0"/>
              </a:rPr>
              <a:t>Utilization-Focused Assessment: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b="1" smtClean="0">
                <a:latin typeface="Verdana" pitchFamily="34" charset="0"/>
              </a:rPr>
              <a:t>Principles and Practices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endParaRPr lang="en-US" sz="800" b="1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smtClean="0">
                <a:latin typeface="Verdana" pitchFamily="34" charset="0"/>
              </a:rPr>
              <a:t>Paula Carlson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400" smtClean="0">
                <a:latin typeface="Verdana" pitchFamily="34" charset="0"/>
              </a:rPr>
              <a:t>Vice President &amp; Liaison to the Board of Regents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smtClean="0">
                <a:latin typeface="Verdana" pitchFamily="34" charset="0"/>
              </a:rPr>
              <a:t>St. Olaf College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800" i="1" smtClean="0">
                <a:latin typeface="Verdana" pitchFamily="34" charset="0"/>
              </a:rPr>
              <a:t>CHEA Annual Conference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latin typeface="Verdana" pitchFamily="34" charset="0"/>
              </a:rPr>
              <a:t>January 26, 2011 </a:t>
            </a:r>
          </a:p>
          <a:p>
            <a:pPr marL="0" indent="0" algn="ctr" eaLnBrk="1" hangingPunct="1">
              <a:lnSpc>
                <a:spcPct val="90000"/>
              </a:lnSpc>
            </a:pPr>
            <a:endParaRPr lang="en-US" sz="2000" b="1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College-wide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Recent institutional projects supported by assessment evidence:</a:t>
            </a:r>
          </a:p>
          <a:p>
            <a:pPr marL="914400" indent="-4572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Strategic planning</a:t>
            </a:r>
          </a:p>
          <a:p>
            <a:pPr marL="914400" indent="-4572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“Main Street” quality improvement initiative for reaccreditation</a:t>
            </a:r>
          </a:p>
          <a:p>
            <a:pPr marL="914400" indent="-4572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Review of writing curriculum and pedagogy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College-wide</a:t>
            </a:r>
            <a:br>
              <a:rPr lang="en-US" b="1" smtClean="0">
                <a:solidFill>
                  <a:srgbClr val="000000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276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Verdana"/>
              </a:rPr>
              <a:t>Reflect</a:t>
            </a:r>
            <a:r>
              <a:rPr lang="en-US" sz="2800" b="1" i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  <a:latin typeface="Verdana"/>
              </a:rPr>
              <a:t>and write:</a:t>
            </a:r>
            <a:endParaRPr lang="en-US" sz="2800" b="1" i="1" dirty="0">
              <a:solidFill>
                <a:srgbClr val="000000"/>
              </a:solidFill>
              <a:latin typeface="Verdana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Verdana"/>
            </a:endParaRPr>
          </a:p>
          <a:p>
            <a:pPr marL="457200" indent="0" eaLnBrk="1" hangingPunct="1"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Verdana"/>
              </a:rPr>
              <a:t>What </a:t>
            </a: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college-wide issue</a:t>
            </a:r>
            <a:r>
              <a:rPr lang="en-US" sz="2800" dirty="0">
                <a:solidFill>
                  <a:srgbClr val="000000"/>
                </a:solidFill>
                <a:latin typeface="Verdana"/>
              </a:rPr>
              <a:t>, concern, or project </a:t>
            </a: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could </a:t>
            </a:r>
            <a:r>
              <a:rPr lang="en-US" sz="2800" dirty="0">
                <a:solidFill>
                  <a:srgbClr val="000000"/>
                </a:solidFill>
                <a:latin typeface="Verdana"/>
              </a:rPr>
              <a:t>serve as a focus for gathering evidence of student learning?  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Utilization-focused assessment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76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Be sure to build in time to think and talk about the evidence you have gathered:</a:t>
            </a:r>
          </a:p>
          <a:p>
            <a:pPr marL="0" indent="0" eaLnBrk="1" hangingPunct="1">
              <a:buFontTx/>
              <a:buNone/>
              <a:defRPr/>
            </a:pPr>
            <a:endParaRPr lang="en-US" sz="2800" b="1" i="1" dirty="0">
              <a:latin typeface="+mj-lt"/>
            </a:endParaRPr>
          </a:p>
          <a:p>
            <a:pPr marL="396875" indent="0"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St. Olaf’s multi-year assessment cycle includes a year for “reflection, integration, and planning”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Utilization-focused assessment</a:t>
            </a:r>
            <a:endParaRPr lang="en-US" smtClean="0"/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990600" y="914400"/>
            <a:ext cx="6858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Benefits:</a:t>
            </a:r>
          </a:p>
          <a:p>
            <a:endParaRPr lang="en-US" b="1" i="1"/>
          </a:p>
          <a:p>
            <a:pPr>
              <a:buFont typeface="Wingdings" pitchFamily="2" charset="2"/>
              <a:buChar char="§"/>
            </a:pPr>
            <a:r>
              <a:rPr lang="en-US"/>
              <a:t>Stimulates faculty curiosity and commitment</a:t>
            </a:r>
          </a:p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Promotes mission, meaning, and manageability</a:t>
            </a:r>
          </a:p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Keeps attention focused on the principal goal – to improve student learning and development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Utilization-focused assessment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620000" cy="3505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Verdana" pitchFamily="34" charset="0"/>
              </a:rPr>
              <a:t>St. Olaf College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Verdana" pitchFamily="34" charset="0"/>
              </a:rPr>
              <a:t>Office of Institutional Research &amp; Evaluation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Verdana" pitchFamily="34" charset="0"/>
              </a:rPr>
              <a:t>Dr. Jo Michelle Beld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Verdana" pitchFamily="34" charset="0"/>
              </a:rPr>
              <a:t>Director of Evaluation &amp; Assessment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Utilization-focused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Principles:</a:t>
            </a:r>
          </a:p>
          <a:p>
            <a:pPr marL="6858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latin typeface="+mj-lt"/>
              </a:rPr>
              <a:t>Identify intended users and uses</a:t>
            </a:r>
          </a:p>
          <a:p>
            <a:pPr marL="685800" indent="-457200" eaLnBrk="1" hangingPunct="1">
              <a:spcAft>
                <a:spcPts val="600"/>
              </a:spcAft>
              <a:defRPr/>
            </a:pPr>
            <a:r>
              <a:rPr lang="en-US" sz="2800" dirty="0" smtClean="0">
                <a:latin typeface="+mj-lt"/>
              </a:rPr>
              <a:t>Engage users in all phases of inquiry</a:t>
            </a:r>
          </a:p>
          <a:p>
            <a:pPr marL="1250950" lvl="1" indent="-4572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Defining outcomes</a:t>
            </a:r>
          </a:p>
          <a:p>
            <a:pPr marL="1250950" lvl="1" indent="-4572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Establishing reporting guidelines</a:t>
            </a:r>
          </a:p>
          <a:p>
            <a:pPr marL="1250950" lvl="1" indent="-457200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Setting priorities for gathering evidence</a:t>
            </a:r>
          </a:p>
          <a:p>
            <a:pPr marL="1250950" lvl="1" indent="-457200" eaLnBrk="1" hangingPunct="1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+mj-lt"/>
              </a:rPr>
              <a:t>Selecting/inventing methods</a:t>
            </a:r>
          </a:p>
          <a:p>
            <a:pPr marL="685800" indent="-457200" eaLnBrk="1" hangingPunct="1">
              <a:defRPr/>
            </a:pPr>
            <a:r>
              <a:rPr lang="en-US" sz="2800" dirty="0" smtClean="0">
                <a:latin typeface="+mj-lt"/>
              </a:rPr>
              <a:t>Treat findings as a means to an end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Utilization-focused assessment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2766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Tx/>
              <a:buNone/>
              <a:defRPr/>
            </a:pPr>
            <a:r>
              <a:rPr lang="en-US" b="1" i="1" dirty="0" smtClean="0">
                <a:latin typeface="+mj-lt"/>
              </a:rPr>
              <a:t>St. Olaf’s “assessment mantra”:</a:t>
            </a:r>
          </a:p>
          <a:p>
            <a:pPr marL="0" indent="0" eaLnBrk="1" hangingPunct="1">
              <a:spcAft>
                <a:spcPts val="1200"/>
              </a:spcAft>
              <a:buFontTx/>
              <a:buNone/>
              <a:defRPr/>
            </a:pPr>
            <a:r>
              <a:rPr lang="en-US" dirty="0" smtClean="0">
                <a:latin typeface="+mj-lt"/>
              </a:rPr>
              <a:t>	Mission-driven</a:t>
            </a:r>
          </a:p>
          <a:p>
            <a:pPr marL="0" indent="0" eaLnBrk="1" hangingPunct="1">
              <a:spcAft>
                <a:spcPts val="1200"/>
              </a:spcAft>
              <a:buFontTx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Meaningful</a:t>
            </a:r>
          </a:p>
          <a:p>
            <a:pPr marL="0" indent="0" eaLnBrk="1" hangingPunct="1">
              <a:spcAft>
                <a:spcPts val="1200"/>
              </a:spcAft>
              <a:buFontTx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	Manageable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Utilization-focused assessment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910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“Domains” of assessment:</a:t>
            </a:r>
          </a:p>
          <a:p>
            <a:pPr marL="914400" indent="-442913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+mj-lt"/>
              </a:rPr>
              <a:t>In departments/programs</a:t>
            </a:r>
          </a:p>
          <a:p>
            <a:pPr marL="914400" indent="-442913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+mj-lt"/>
              </a:rPr>
              <a:t>In General Education</a:t>
            </a:r>
          </a:p>
          <a:p>
            <a:pPr marL="914400" indent="-442913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+mj-lt"/>
              </a:rPr>
              <a:t>College-wide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spcAft>
                <a:spcPts val="180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ea typeface="+mn-ea"/>
                <a:cs typeface="+mn-cs"/>
              </a:rPr>
              <a:t>In departments and programs</a:t>
            </a:r>
            <a:endParaRPr lang="en-US" sz="2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3657600"/>
          </a:xfrm>
        </p:spPr>
        <p:txBody>
          <a:bodyPr/>
          <a:lstStyle/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latin typeface="+mj-lt"/>
              </a:rPr>
              <a:t>Partnership between faculty governance and Dean of the College</a:t>
            </a:r>
          </a:p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latin typeface="+mj-lt"/>
              </a:rPr>
              <a:t>Phased implementation</a:t>
            </a:r>
          </a:p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latin typeface="+mj-lt"/>
              </a:rPr>
              <a:t>Methods that fit inquiry and pedagogy in the department’s field(s)</a:t>
            </a:r>
          </a:p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latin typeface="+mj-lt"/>
              </a:rPr>
              <a:t>“Assessment Action Reports”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In departments and programs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962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Reflect and write: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+mj-lt"/>
            </a:endParaRPr>
          </a:p>
          <a:p>
            <a:pPr marL="457200" indent="0"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What issue, concern, or project within your department could serve as a focus for gathering evidence of student learning? 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 dirty="0">
                <a:solidFill>
                  <a:srgbClr val="000000"/>
                </a:solidFill>
                <a:ea typeface="+mn-ea"/>
                <a:cs typeface="+mn-cs"/>
              </a:rPr>
              <a:t>In General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Partnership </a:t>
            </a:r>
            <a:r>
              <a:rPr lang="en-US" sz="2800" dirty="0">
                <a:solidFill>
                  <a:srgbClr val="000000"/>
                </a:solidFill>
                <a:latin typeface="Verdana"/>
              </a:rPr>
              <a:t>between faculty governance and Dean of the </a:t>
            </a: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College</a:t>
            </a:r>
          </a:p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Pilot project with all departments participating</a:t>
            </a:r>
          </a:p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Simple “inventory” of student performance by learning outcome</a:t>
            </a:r>
          </a:p>
          <a:p>
            <a:pPr marL="457200" indent="-457200" eaLnBrk="1" hangingPunct="1"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Verdana"/>
              </a:rPr>
              <a:t>Report focused on practical significance</a:t>
            </a:r>
            <a:endParaRPr lang="en-US" b="1" i="1" dirty="0" smtClean="0">
              <a:latin typeface="+mj-lt"/>
            </a:endParaRPr>
          </a:p>
          <a:p>
            <a:pPr marL="0" indent="0" eaLnBrk="1" hangingPunct="1">
              <a:buFontTx/>
              <a:buNone/>
              <a:defRPr/>
            </a:pPr>
            <a:endParaRPr lang="en-US" b="1" i="1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In General Education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962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Reflect and write: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+mj-lt"/>
            </a:endParaRPr>
          </a:p>
          <a:p>
            <a:pPr marL="457200" indent="0" eaLnBrk="1" hangingPunct="1">
              <a:buFontTx/>
              <a:buNone/>
              <a:defRPr/>
            </a:pPr>
            <a:r>
              <a:rPr lang="en-US" sz="2800" dirty="0" smtClean="0">
                <a:latin typeface="+mj-lt"/>
              </a:rPr>
              <a:t>What issue, concern, or project in your General Education program could serve as a focus for gathering evidence of student learning? 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College-wide</a:t>
            </a:r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93663" y="838200"/>
            <a:ext cx="8745537" cy="4654550"/>
            <a:chOff x="94003" y="990600"/>
            <a:chExt cx="8745023" cy="4654962"/>
          </a:xfrm>
        </p:grpSpPr>
        <p:pic>
          <p:nvPicPr>
            <p:cNvPr id="3379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6643" t="10869" r="43823" b="43893"/>
            <a:stretch>
              <a:fillRect/>
            </a:stretch>
          </p:blipFill>
          <p:spPr bwMode="auto">
            <a:xfrm>
              <a:off x="1609079" y="992080"/>
              <a:ext cx="7229947" cy="4653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r="83025"/>
            <a:stretch>
              <a:fillRect/>
            </a:stretch>
          </p:blipFill>
          <p:spPr bwMode="auto">
            <a:xfrm>
              <a:off x="94003" y="990600"/>
              <a:ext cx="1515076" cy="4653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O ppt slide template - whi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O ppt slide template - whi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 ppt slide template - white</Template>
  <TotalTime>147</TotalTime>
  <Words>353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StO ppt slide template - white</vt:lpstr>
      <vt:lpstr>1_StO ppt slide template - white</vt:lpstr>
      <vt:lpstr>Slide 1</vt:lpstr>
      <vt:lpstr>Utilization-focused assessment</vt:lpstr>
      <vt:lpstr>Utilization-focused assessment</vt:lpstr>
      <vt:lpstr>Utilization-focused assessment</vt:lpstr>
      <vt:lpstr>In departments and programs</vt:lpstr>
      <vt:lpstr>In departments and programs</vt:lpstr>
      <vt:lpstr>In General Education</vt:lpstr>
      <vt:lpstr>In General Education</vt:lpstr>
      <vt:lpstr>College-wide</vt:lpstr>
      <vt:lpstr>College-wide</vt:lpstr>
      <vt:lpstr>College-wide </vt:lpstr>
      <vt:lpstr>Utilization-focused assessment</vt:lpstr>
      <vt:lpstr>Utilization-focused assessment</vt:lpstr>
      <vt:lpstr>Utilization-focused assessment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stobuild</dc:creator>
  <cp:lastModifiedBy> </cp:lastModifiedBy>
  <cp:revision>22</cp:revision>
  <dcterms:created xsi:type="dcterms:W3CDTF">2011-01-06T05:21:25Z</dcterms:created>
  <dcterms:modified xsi:type="dcterms:W3CDTF">2011-01-21T20:56:53Z</dcterms:modified>
</cp:coreProperties>
</file>